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70" r:id="rId4"/>
    <p:sldId id="296" r:id="rId5"/>
    <p:sldId id="275" r:id="rId6"/>
    <p:sldId id="276" r:id="rId7"/>
    <p:sldId id="291" r:id="rId8"/>
    <p:sldId id="280" r:id="rId9"/>
    <p:sldId id="297" r:id="rId10"/>
    <p:sldId id="285" r:id="rId11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0066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86065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727987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rstudio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Trees in the R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578203"/>
            <a:ext cx="9006859" cy="715089"/>
          </a:xfrm>
          <a:prstGeom prst="roundRect">
            <a:avLst/>
          </a:prstGeom>
          <a:gradFill>
            <a:gsLst>
              <a:gs pos="0">
                <a:srgbClr val="0099CC">
                  <a:tint val="66000"/>
                  <a:satMod val="160000"/>
                  <a:alpha val="29000"/>
                </a:srgbClr>
              </a:gs>
              <a:gs pos="50000">
                <a:srgbClr val="0099CC">
                  <a:tint val="44500"/>
                  <a:satMod val="160000"/>
                </a:srgbClr>
              </a:gs>
              <a:gs pos="100000">
                <a:srgbClr val="0099CC">
                  <a:tint val="23500"/>
                  <a:satMod val="160000"/>
                </a:srgbClr>
              </a:gs>
            </a:gsLst>
            <a:lin ang="2700000" scaled="1"/>
          </a:gra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DIY analysis with open source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416" y="471054"/>
            <a:ext cx="249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 2017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2222287"/>
            <a:ext cx="6175513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https://cran.r-project.org/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https://www.rstudio.com/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248781"/>
            <a:ext cx="11003079" cy="1002471"/>
          </a:xfrm>
        </p:spPr>
        <p:txBody>
          <a:bodyPr/>
          <a:lstStyle/>
          <a:p>
            <a:r>
              <a:rPr lang="en-US" dirty="0"/>
              <a:t>Thank you for having me!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83" y="222228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/>
          <a:lstStyle/>
          <a:p>
            <a:r>
              <a:rPr lang="en-US" sz="3600" dirty="0"/>
              <a:t>Modelers are builders. Builders use tools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8440">
            <a:off x="4834211" y="2531896"/>
            <a:ext cx="1374294" cy="14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494637" y="4650111"/>
            <a:ext cx="1406801" cy="1869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3529">
            <a:off x="1284194" y="2699314"/>
            <a:ext cx="2730458" cy="131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8885">
            <a:off x="6688357" y="2851018"/>
            <a:ext cx="3517931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51846">
            <a:off x="10605317" y="2012294"/>
            <a:ext cx="864978" cy="2527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249960"/>
            <a:ext cx="10554574" cy="351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Per Merriam-Webster a </a:t>
            </a:r>
            <a:r>
              <a:rPr lang="en-US" sz="2400" b="1" i="1" dirty="0"/>
              <a:t>tool</a:t>
            </a:r>
            <a:r>
              <a:rPr lang="en-US" sz="2400" dirty="0"/>
              <a:t> is</a:t>
            </a:r>
          </a:p>
          <a:p>
            <a:r>
              <a:rPr lang="en-US" sz="2400" dirty="0"/>
              <a:t>A handheld device that aids in accomplishing a task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 apparatus used in the practice of a vocation or profession</a:t>
            </a:r>
          </a:p>
        </p:txBody>
      </p:sp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R Environment</a:t>
            </a:r>
            <a:r>
              <a:rPr lang="en-US" dirty="0"/>
              <a:t> is a collection of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848964"/>
            <a:ext cx="1144975" cy="85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83" y="1731164"/>
            <a:ext cx="1905098" cy="6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33" y="2609168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412" y="3620185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34" y="1681944"/>
            <a:ext cx="6945896" cy="410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315" y="2594538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815" y="566248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8945" y="4553285"/>
            <a:ext cx="2371391" cy="4646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6532" y="4457391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5049" y="5808805"/>
            <a:ext cx="1571315" cy="487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4398" y="4354178"/>
            <a:ext cx="2447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great way to learn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90" y="1546698"/>
            <a:ext cx="1557316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823" y="1546698"/>
            <a:ext cx="150525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93" y="1546698"/>
            <a:ext cx="1598968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42" y="1546698"/>
            <a:ext cx="1678594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878" y="4129436"/>
            <a:ext cx="1527073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754" y="4129436"/>
            <a:ext cx="1503078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347" y="4129436"/>
            <a:ext cx="1549989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233" y="4129436"/>
            <a:ext cx="15753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6"/>
            <a:ext cx="8788400" cy="3818204"/>
          </a:xfrm>
        </p:spPr>
        <p:txBody>
          <a:bodyPr>
            <a:normAutofit/>
          </a:bodyPr>
          <a:lstStyle/>
          <a:p>
            <a:r>
              <a:rPr lang="en-US"/>
              <a:t>Because CART is the trademarked name of a particular software implementation of these ideas, and tree has been used for the SPlus routines of Clark and Pregibon [2] a different acronym — Recursive PARTitioning or rpart — was chosen. It is somewhat humorous that this label “rpart” has now become more common than the original and more descriptive “cart”, a testament to the influence of freely available software.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</a:t>
            </a:r>
            <a:r>
              <a:rPr lang="en-US" dirty="0"/>
              <a:t>ecursive </a:t>
            </a:r>
            <a:r>
              <a:rPr lang="en-US" u="sng" dirty="0" err="1"/>
              <a:t>PART</a:t>
            </a:r>
            <a:r>
              <a:rPr lang="en-US" dirty="0" err="1"/>
              <a:t>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in action/detail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</a:t>
            </a:r>
            <a:r>
              <a:rPr lang="en-US" sz="3200" dirty="0" err="1"/>
              <a:t>RStudio</a:t>
            </a:r>
            <a:endParaRPr lang="en-US" sz="3200" dirty="0"/>
          </a:p>
          <a:p>
            <a:r>
              <a:rPr lang="en-US" sz="3200" dirty="0"/>
              <a:t>Load the </a:t>
            </a:r>
            <a:r>
              <a:rPr lang="en-US" sz="3200" dirty="0" err="1"/>
              <a:t>rpart</a:t>
            </a:r>
            <a:r>
              <a:rPr lang="en-US" sz="3200" dirty="0"/>
              <a:t> library</a:t>
            </a:r>
          </a:p>
          <a:p>
            <a:r>
              <a:rPr lang="en-US" sz="3200" dirty="0"/>
              <a:t>Get help on the </a:t>
            </a:r>
            <a:r>
              <a:rPr lang="en-US" sz="3200" dirty="0" err="1"/>
              <a:t>rpart</a:t>
            </a:r>
            <a:r>
              <a:rPr lang="en-US" sz="3200" dirty="0"/>
              <a:t> function &gt; ?</a:t>
            </a:r>
            <a:r>
              <a:rPr lang="en-US" sz="3200" dirty="0" err="1"/>
              <a:t>rpart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36" y="1950908"/>
            <a:ext cx="8151725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36" y="1525526"/>
            <a:ext cx="1343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/>
              <a:t>Building the formula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8131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3">
      <a:dk1>
        <a:srgbClr val="FFFFFF"/>
      </a:dk1>
      <a:lt1>
        <a:srgbClr val="000000"/>
      </a:lt1>
      <a:dk2>
        <a:srgbClr val="636363"/>
      </a:dk2>
      <a:lt2>
        <a:srgbClr val="212121"/>
      </a:lt2>
      <a:accent1>
        <a:srgbClr val="E8E8E8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5097</TotalTime>
  <Words>239</Words>
  <Application>Microsoft Office PowerPoint</Application>
  <PresentationFormat>Widescreen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2</vt:lpstr>
      <vt:lpstr>Quotable</vt:lpstr>
      <vt:lpstr>Trees in the R environment</vt:lpstr>
      <vt:lpstr>Modelers are builders. Builders use tools</vt:lpstr>
      <vt:lpstr>The R Environment is a collection of tools</vt:lpstr>
      <vt:lpstr>R is a great way to learn statistics</vt:lpstr>
      <vt:lpstr>Recursive PARTitioning</vt:lpstr>
      <vt:lpstr>rpart in action/detail</vt:lpstr>
      <vt:lpstr>rpart help</vt:lpstr>
      <vt:lpstr>Splitting the data with a shiny app</vt:lpstr>
      <vt:lpstr>Building the formula with a shiny app</vt:lpstr>
      <vt:lpstr>Thank you for having 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138</cp:revision>
  <cp:lastPrinted>2016-07-07T22:41:00Z</cp:lastPrinted>
  <dcterms:created xsi:type="dcterms:W3CDTF">2016-06-22T19:03:15Z</dcterms:created>
  <dcterms:modified xsi:type="dcterms:W3CDTF">2017-03-06T18:18:15Z</dcterms:modified>
</cp:coreProperties>
</file>